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86" r:id="rId4"/>
    <p:sldId id="301" r:id="rId5"/>
    <p:sldId id="272" r:id="rId6"/>
    <p:sldId id="306" r:id="rId7"/>
    <p:sldId id="309" r:id="rId8"/>
    <p:sldId id="307" r:id="rId9"/>
    <p:sldId id="273" r:id="rId10"/>
    <p:sldId id="274" r:id="rId11"/>
    <p:sldId id="275" r:id="rId12"/>
    <p:sldId id="276" r:id="rId13"/>
    <p:sldId id="278" r:id="rId14"/>
    <p:sldId id="279" r:id="rId15"/>
    <p:sldId id="321" r:id="rId16"/>
    <p:sldId id="305" r:id="rId17"/>
    <p:sldId id="287" r:id="rId18"/>
    <p:sldId id="266" r:id="rId19"/>
    <p:sldId id="264" r:id="rId20"/>
    <p:sldId id="265" r:id="rId21"/>
    <p:sldId id="267" r:id="rId22"/>
    <p:sldId id="288" r:id="rId23"/>
    <p:sldId id="259" r:id="rId24"/>
    <p:sldId id="315" r:id="rId25"/>
    <p:sldId id="316" r:id="rId26"/>
    <p:sldId id="317" r:id="rId27"/>
    <p:sldId id="313" r:id="rId28"/>
    <p:sldId id="289" r:id="rId29"/>
    <p:sldId id="263" r:id="rId30"/>
    <p:sldId id="293" r:id="rId31"/>
    <p:sldId id="269" r:id="rId32"/>
    <p:sldId id="271" r:id="rId33"/>
    <p:sldId id="290" r:id="rId34"/>
    <p:sldId id="268" r:id="rId35"/>
    <p:sldId id="285" r:id="rId36"/>
    <p:sldId id="283" r:id="rId37"/>
    <p:sldId id="284" r:id="rId38"/>
    <p:sldId id="261" r:id="rId39"/>
    <p:sldId id="291" r:id="rId40"/>
    <p:sldId id="262" r:id="rId41"/>
    <p:sldId id="300" r:id="rId42"/>
    <p:sldId id="302" r:id="rId43"/>
    <p:sldId id="318" r:id="rId44"/>
    <p:sldId id="319" r:id="rId45"/>
    <p:sldId id="320" r:id="rId46"/>
    <p:sldId id="322" r:id="rId47"/>
    <p:sldId id="292" r:id="rId48"/>
    <p:sldId id="299" r:id="rId49"/>
  </p:sldIdLst>
  <p:sldSz cx="12192000" cy="6858000"/>
  <p:notesSz cx="6858000" cy="9144000"/>
  <p:embeddedFontLst>
    <p:embeddedFont>
      <p:font typeface="Montserrat" panose="020B0604020202020204" charset="0"/>
      <p:regular r:id="rId51"/>
      <p:bold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Aharoni" panose="02010803020104030203" pitchFamily="2" charset="-79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Segoe UI Light" panose="020B0502040204020203" pitchFamily="34" charset="0"/>
      <p:regular r:id="rId60"/>
      <p:italic r:id="rId61"/>
    </p:embeddedFont>
    <p:embeddedFont>
      <p:font typeface="Monaco" panose="020B0500000000000000" pitchFamily="34" charset="0"/>
      <p:regular r:id="rId62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0C1"/>
    <a:srgbClr val="9900CC"/>
    <a:srgbClr val="E4E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87292-DE3A-4C95-AF2B-7FE3B5A3973E}" type="datetimeFigureOut">
              <a:rPr lang="en-US" smtClean="0"/>
              <a:t>03-Jan-18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3ACF5-415F-4E52-B84E-6B64594B1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66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48A2-4D0F-4E9C-BCB2-A6AC95BB4C50}" type="slidenum">
              <a:rPr lang="es-AR" smtClean="0"/>
              <a:t>44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850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48A2-4D0F-4E9C-BCB2-A6AC95BB4C50}" type="slidenum">
              <a:rPr lang="es-AR" smtClean="0"/>
              <a:t>45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983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848A2-4D0F-4E9C-BCB2-A6AC95BB4C50}" type="slidenum">
              <a:rPr lang="es-AR" smtClean="0"/>
              <a:t>46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9579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496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946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827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710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685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798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396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4601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782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698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643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61F4A-7A71-4E54-AC9E-3FA9ED55440E}" type="datetimeFigureOut">
              <a:rPr lang="es-AR" smtClean="0"/>
              <a:t>3/1/2018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FACD1-99EB-4762-9CB5-F56D58F67DA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564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.a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HTML/HTML5/HTML5_lista_elemento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" TargetMode="External"/><Relationship Id="rId2" Type="http://schemas.openxmlformats.org/officeDocument/2006/relationships/hyperlink" Target="https://getbootstrap.com/docs/3.3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ss3maker.com/" TargetMode="External"/><Relationship Id="rId4" Type="http://schemas.openxmlformats.org/officeDocument/2006/relationships/hyperlink" Target="http://css3generator.com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quirrel.com/tools/webfont-generat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ontawesome.io/icon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es/tracks/we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fontawesome.io/icons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meyerweb.com/eric/tools/css/res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de.google.com/p/html5shiv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google.com/p/html5shiv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html4/index/attribute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14426"/>
            <a:ext cx="9968753" cy="333655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AR" dirty="0">
                <a:solidFill>
                  <a:schemeClr val="accent4"/>
                </a:solidFill>
                <a:latin typeface="Montserrat" panose="02000505000000020004" pitchFamily="2" charset="0"/>
              </a:rPr>
              <a:t>Principios básicos de maquetado </a:t>
            </a:r>
            <a:r>
              <a:rPr lang="es-AR" dirty="0" err="1">
                <a:solidFill>
                  <a:schemeClr val="accent4"/>
                </a:solidFill>
                <a:latin typeface="Montserrat" panose="02000505000000020004" pitchFamily="2" charset="0"/>
              </a:rPr>
              <a:t>html</a:t>
            </a:r>
            <a:r>
              <a:rPr lang="es-AR" dirty="0">
                <a:solidFill>
                  <a:schemeClr val="accent4"/>
                </a:solidFill>
                <a:latin typeface="Montserrat" panose="02000505000000020004" pitchFamily="2" charset="0"/>
              </a:rPr>
              <a:t> y </a:t>
            </a:r>
            <a:r>
              <a:rPr lang="es-AR" dirty="0" err="1" smtClean="0">
                <a:solidFill>
                  <a:schemeClr val="accent4"/>
                </a:solidFill>
                <a:latin typeface="Montserrat" panose="02000505000000020004" pitchFamily="2" charset="0"/>
              </a:rPr>
              <a:t>css</a:t>
            </a:r>
            <a: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/>
            </a:r>
            <a:b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</a:rPr>
            </a:br>
            <a:r>
              <a:rPr lang="es-AR" sz="3200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/>
            </a:r>
            <a:br>
              <a:rPr lang="es-AR" sz="3200" dirty="0" smtClean="0">
                <a:solidFill>
                  <a:schemeClr val="accent4"/>
                </a:solidFill>
                <a:latin typeface="Montserrat" panose="02000505000000020004" pitchFamily="2" charset="0"/>
              </a:rPr>
            </a:br>
            <a:r>
              <a:rPr lang="es-AR" sz="27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(Cómo </a:t>
            </a:r>
            <a:r>
              <a:rPr lang="es-AR" sz="2700" dirty="0">
                <a:solidFill>
                  <a:schemeClr val="bg1"/>
                </a:solidFill>
                <a:latin typeface="Montserrat" panose="02000505000000020004" pitchFamily="2" charset="0"/>
              </a:rPr>
              <a:t>no morir en el intento de flotar </a:t>
            </a:r>
            <a:r>
              <a:rPr lang="es-AR" sz="2700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divs</a:t>
            </a:r>
            <a:r>
              <a:rPr lang="es-AR" sz="27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!)</a:t>
            </a:r>
            <a:r>
              <a:rPr lang="es-AR" sz="2700" dirty="0">
                <a:solidFill>
                  <a:schemeClr val="bg1"/>
                </a:solidFill>
                <a:latin typeface="Montserrat" panose="02000505000000020004" pitchFamily="2" charset="0"/>
              </a:rPr>
              <a:t/>
            </a:r>
            <a:br>
              <a:rPr lang="es-AR" sz="2700" dirty="0">
                <a:solidFill>
                  <a:schemeClr val="bg1"/>
                </a:solidFill>
                <a:latin typeface="Montserrat" panose="02000505000000020004" pitchFamily="2" charset="0"/>
              </a:rPr>
            </a:br>
            <a:endParaRPr lang="es-AR" sz="27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3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810" y="163441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 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párrafo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&lt;h1&gt;&lt;h6&gt; 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títulos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salto de línea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negrita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cursiva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blockquote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cita en bloque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5154" y="308855"/>
            <a:ext cx="70819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de texto&gt;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6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0" y="1952234"/>
            <a:ext cx="91873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A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s-A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/grafico.jpg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="1300"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778“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=“Imagen de gráfico” </a:t>
            </a:r>
            <a:r>
              <a:rPr lang="es-AR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http://www.google.com.ar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target="_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blank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AR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Google Argentina</a:t>
            </a:r>
          </a:p>
          <a:p>
            <a:pPr marL="0" indent="0">
              <a:buNone/>
            </a:pPr>
            <a:r>
              <a:rPr lang="es-AR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  <a:endParaRPr lang="es-AR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de imagen&gt;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5154" y="3192732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de enlace&gt;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5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Sirve para </a:t>
            </a:r>
            <a: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envolver un elemento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para darle estilos con CSS</a:t>
            </a:r>
          </a:p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También nos permite </a:t>
            </a:r>
            <a: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agrupar elementos</a:t>
            </a:r>
          </a:p>
          <a:p>
            <a:endParaRPr lang="es-AR" dirty="0">
              <a:solidFill>
                <a:schemeClr val="bg1"/>
              </a:solidFill>
              <a:latin typeface="Montserrat" panose="02000505000000020004" pitchFamily="2" charset="0"/>
              <a:cs typeface="Courier New" panose="02070309020205020404" pitchFamily="49" charset="0"/>
            </a:endParaRPr>
          </a:p>
          <a:p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lista ordenada</a:t>
            </a:r>
          </a:p>
          <a:p>
            <a:pPr marL="0" indent="0">
              <a:buNone/>
            </a:pP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lista desordenada</a:t>
            </a:r>
          </a:p>
          <a:p>
            <a:pPr marL="0" indent="0">
              <a:buNone/>
            </a:pP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&lt;li&gt;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elemento de lista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</a:t>
            </a:r>
            <a:r>
              <a:rPr lang="es-AR" dirty="0" err="1" smtClean="0">
                <a:solidFill>
                  <a:srgbClr val="FF0000"/>
                </a:solidFill>
                <a:latin typeface="Montserrat" panose="02000505000000020004" pitchFamily="2" charset="0"/>
              </a:rPr>
              <a:t>span</a:t>
            </a:r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5154" y="3192732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para listas&gt;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6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930" y="179749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tabla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cabecera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fila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celda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thead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grupo de cabeceras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tbody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cuerpo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pie</a:t>
            </a:r>
          </a:p>
          <a:p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&lt;Tablas&gt;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41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Form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Input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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type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: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text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password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checkbox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, radio,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etc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Label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Select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	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Option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Textarea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button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1613" y="3538025"/>
            <a:ext cx="6072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="nombre"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&lt;input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id="nombre"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&lt;Formularios&gt;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76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Form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Input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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type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: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text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password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checkbox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, radio,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  <a:sym typeface="Wingdings" panose="05000000000000000000" pitchFamily="2" charset="2"/>
              </a:rPr>
              <a:t>etc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Label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Select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	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Option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Textarea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button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1613" y="3538025"/>
            <a:ext cx="6072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="nombre"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Nombre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&lt;input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id="nombre"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&lt;Formularios&gt;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https://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developer.mozilla.org/es/docs/HTML/HTML5/HTML5_lista_elementos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&lt;Lista de elementos&gt;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2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05660"/>
            <a:ext cx="9271230" cy="146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338246" y="787791"/>
            <a:ext cx="9551341" cy="852750"/>
          </a:xfrm>
          <a:noFill/>
        </p:spPr>
        <p:txBody>
          <a:bodyPr>
            <a:normAutofit/>
          </a:bodyPr>
          <a:lstStyle/>
          <a:p>
            <a:pPr algn="l"/>
            <a:r>
              <a:rPr lang="es-AR" sz="5400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Elementos </a:t>
            </a:r>
            <a:r>
              <a:rPr lang="es-AR" sz="5400" dirty="0" err="1" smtClean="0">
                <a:solidFill>
                  <a:srgbClr val="FF0000"/>
                </a:solidFill>
                <a:latin typeface="Montserrat" panose="02000505000000020004" pitchFamily="2" charset="0"/>
              </a:rPr>
              <a:t>inline</a:t>
            </a:r>
            <a:r>
              <a:rPr lang="es-AR" sz="5400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 y block</a:t>
            </a:r>
            <a:endParaRPr lang="es-AR" sz="5400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1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Forma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un bloque y se posiciona de </a:t>
            </a:r>
            <a:r>
              <a:rPr lang="es-AR" dirty="0">
                <a:solidFill>
                  <a:schemeClr val="accent4"/>
                </a:solidFill>
                <a:latin typeface="Montserrat" panose="02000505000000020004" pitchFamily="2" charset="0"/>
              </a:rPr>
              <a:t>forma vertical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con un nuevo salto de línea.</a:t>
            </a:r>
          </a:p>
          <a:p>
            <a:pPr lvl="0"/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Las anchura es la </a:t>
            </a:r>
            <a:r>
              <a:rPr lang="es-AR" dirty="0">
                <a:solidFill>
                  <a:schemeClr val="accent4"/>
                </a:solidFill>
                <a:latin typeface="Montserrat" panose="02000505000000020004" pitchFamily="2" charset="0"/>
              </a:rPr>
              <a:t>máxima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 que puede tomar dentro de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su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elemento contenedor (padre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).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lvl="0"/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La altura </a:t>
            </a:r>
            <a:r>
              <a:rPr lang="es-AR" dirty="0">
                <a:solidFill>
                  <a:schemeClr val="accent4"/>
                </a:solidFill>
                <a:latin typeface="Montserrat" panose="02000505000000020004" pitchFamily="2" charset="0"/>
              </a:rPr>
              <a:t>cambia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 en base al contenido que posea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.</a:t>
            </a:r>
          </a:p>
          <a:p>
            <a:pPr lvl="0"/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Toma los </a:t>
            </a:r>
            <a: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>márgenes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de CSS.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lvl="0"/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Puede contener otros elementos de tipo </a:t>
            </a:r>
            <a:r>
              <a:rPr lang="es-AR" dirty="0" err="1">
                <a:solidFill>
                  <a:schemeClr val="bg1"/>
                </a:solidFill>
                <a:latin typeface="Montserrat" panose="02000505000000020004" pitchFamily="2" charset="0"/>
              </a:rPr>
              <a:t>inline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 y block</a:t>
            </a:r>
          </a:p>
          <a:p>
            <a:pPr lvl="0"/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Por medio de CSS se le puede aplicar una anchura y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una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altura </a:t>
            </a:r>
            <a:r>
              <a:rPr lang="es-AR" dirty="0">
                <a:solidFill>
                  <a:schemeClr val="accent4"/>
                </a:solidFill>
                <a:latin typeface="Montserrat" panose="02000505000000020004" pitchFamily="2" charset="0"/>
              </a:rPr>
              <a:t>fija.</a:t>
            </a:r>
          </a:p>
          <a:p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&lt;Elementos block&gt;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Cajas: 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s-AR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Párrafos: 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s-AR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Titulares: 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h1&gt;, &lt;h2&gt;, &lt;h3&gt;, &lt;h4&gt;, &lt;h5&gt;, &lt;h6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s-AR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Listas: 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</a:t>
            </a:r>
            <a:r>
              <a:rPr 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&lt;li</a:t>
            </a:r>
            <a:r>
              <a:rPr 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s-AR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Otros</a:t>
            </a:r>
            <a:r>
              <a:rPr lang="en-US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: </a:t>
            </a:r>
            <a:r>
              <a:rPr lang="en-US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&lt;menu&gt;,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&lt;pre&gt;,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blockquote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&lt;address</a:t>
            </a:r>
            <a:r>
              <a:rPr lang="en-US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&lt;table&gt;, &lt;form&gt;</a:t>
            </a:r>
            <a:endParaRPr lang="es-AR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&lt;Elementos del tipo block&gt;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5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966" y="373452"/>
            <a:ext cx="10515600" cy="1325563"/>
          </a:xfrm>
        </p:spPr>
        <p:txBody>
          <a:bodyPr>
            <a:noAutofit/>
          </a:bodyPr>
          <a:lstStyle/>
          <a:p>
            <a:r>
              <a:rPr lang="es-AR" sz="4800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>&lt;Temas principales de la charla&gt;</a:t>
            </a:r>
            <a:endParaRPr lang="es-AR" sz="2800" dirty="0">
              <a:solidFill>
                <a:schemeClr val="accent4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2398" y="1825624"/>
            <a:ext cx="5337517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s-AR" dirty="0">
                <a:solidFill>
                  <a:srgbClr val="FF0000"/>
                </a:solidFill>
                <a:latin typeface="Montserrat" panose="02000505000000020004" pitchFamily="2" charset="0"/>
              </a:rPr>
              <a:t>Estructura Básica </a:t>
            </a:r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HTML5</a:t>
            </a:r>
          </a:p>
          <a:p>
            <a:pPr lvl="0"/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Etiquetas HTML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  <a:p>
            <a:pPr lvl="0"/>
            <a:r>
              <a:rPr lang="es-AR" dirty="0">
                <a:solidFill>
                  <a:srgbClr val="FF0000"/>
                </a:solidFill>
                <a:latin typeface="Montserrat" panose="02000505000000020004" pitchFamily="2" charset="0"/>
              </a:rPr>
              <a:t>Etiquetas </a:t>
            </a:r>
            <a:r>
              <a:rPr lang="es-AR" dirty="0" err="1">
                <a:solidFill>
                  <a:srgbClr val="FF0000"/>
                </a:solidFill>
                <a:latin typeface="Montserrat" panose="02000505000000020004" pitchFamily="2" charset="0"/>
              </a:rPr>
              <a:t>inline</a:t>
            </a:r>
            <a:r>
              <a:rPr lang="es-AR" dirty="0">
                <a:solidFill>
                  <a:srgbClr val="FF0000"/>
                </a:solidFill>
                <a:latin typeface="Montserrat" panose="02000505000000020004" pitchFamily="2" charset="0"/>
              </a:rPr>
              <a:t> y block</a:t>
            </a:r>
          </a:p>
          <a:p>
            <a:pPr lvl="0"/>
            <a:r>
              <a:rPr lang="es-AR" dirty="0">
                <a:solidFill>
                  <a:srgbClr val="FF0000"/>
                </a:solidFill>
                <a:latin typeface="Montserrat" panose="02000505000000020004" pitchFamily="2" charset="0"/>
              </a:rPr>
              <a:t>Modelo de caja</a:t>
            </a:r>
          </a:p>
          <a:p>
            <a:pPr lvl="0"/>
            <a:r>
              <a:rPr lang="es-AR" dirty="0">
                <a:solidFill>
                  <a:srgbClr val="00B0F0"/>
                </a:solidFill>
                <a:latin typeface="Montserrat" panose="02000505000000020004" pitchFamily="2" charset="0"/>
              </a:rPr>
              <a:t>Clases y </a:t>
            </a:r>
            <a:r>
              <a:rPr lang="es-AR" dirty="0" err="1">
                <a:solidFill>
                  <a:srgbClr val="00B0F0"/>
                </a:solidFill>
                <a:latin typeface="Montserrat" panose="02000505000000020004" pitchFamily="2" charset="0"/>
              </a:rPr>
              <a:t>Ids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  <a:p>
            <a:pPr lvl="0"/>
            <a:r>
              <a:rPr lang="es-AR" dirty="0">
                <a:solidFill>
                  <a:srgbClr val="00B0F0"/>
                </a:solidFill>
                <a:latin typeface="Montserrat" panose="02000505000000020004" pitchFamily="2" charset="0"/>
              </a:rPr>
              <a:t>Herencia</a:t>
            </a:r>
          </a:p>
          <a:p>
            <a:r>
              <a:rPr lang="es-AR" dirty="0">
                <a:solidFill>
                  <a:srgbClr val="00B0F0"/>
                </a:solidFill>
                <a:latin typeface="Montserrat" panose="02000505000000020004" pitchFamily="2" charset="0"/>
              </a:rPr>
              <a:t>Estilos básicos </a:t>
            </a:r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CSS</a:t>
            </a:r>
          </a:p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Position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  <a:p>
            <a:pPr lvl="0"/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Flotado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7829" y="2656114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HTML</a:t>
            </a:r>
            <a:endParaRPr lang="es-AR" sz="4800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829" y="4444210"/>
            <a:ext cx="1414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CSS</a:t>
            </a:r>
            <a:endParaRPr lang="es-AR" sz="4800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7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Se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posiciona </a:t>
            </a:r>
            <a:r>
              <a:rPr lang="es-AR" dirty="0">
                <a:solidFill>
                  <a:schemeClr val="accent4"/>
                </a:solidFill>
                <a:latin typeface="Montserrat" panose="02000505000000020004" pitchFamily="2" charset="0"/>
              </a:rPr>
              <a:t>horizontalmente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 en línea con los otros elementos.</a:t>
            </a:r>
          </a:p>
          <a:p>
            <a:pPr lvl="0"/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La altura y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ancho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se define en base al contenido que posea.</a:t>
            </a:r>
          </a:p>
          <a:p>
            <a:pPr lvl="0"/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Solo puede contener elementos de tipo </a:t>
            </a:r>
            <a:r>
              <a:rPr lang="es-AR" dirty="0" err="1">
                <a:solidFill>
                  <a:schemeClr val="accent4"/>
                </a:solidFill>
                <a:latin typeface="Montserrat" panose="02000505000000020004" pitchFamily="2" charset="0"/>
              </a:rPr>
              <a:t>inline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.</a:t>
            </a:r>
          </a:p>
          <a:p>
            <a:pPr lvl="0"/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No se puede aplicar una anchura y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una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altura </a:t>
            </a:r>
            <a:r>
              <a:rPr lang="es-AR" dirty="0">
                <a:solidFill>
                  <a:schemeClr val="accent4"/>
                </a:solidFill>
                <a:latin typeface="Montserrat" panose="02000505000000020004" pitchFamily="2" charset="0"/>
              </a:rPr>
              <a:t>fija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por medio de CSS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.</a:t>
            </a:r>
          </a:p>
          <a:p>
            <a:pPr lvl="0"/>
            <a: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>No se puede aplicar márgenes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por CSS.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&lt;Elementos </a:t>
            </a:r>
            <a:r>
              <a:rPr lang="es-AR" dirty="0" err="1" smtClean="0">
                <a:solidFill>
                  <a:srgbClr val="FF0000"/>
                </a:solidFill>
                <a:latin typeface="Montserrat" panose="02000505000000020004" pitchFamily="2" charset="0"/>
              </a:rPr>
              <a:t>inline</a:t>
            </a:r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5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&lt;span&gt;,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bdo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&lt;object&gt;, &lt;applet&gt;,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&lt;map&gt;,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iframe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&lt;b&gt;, &lt;big&gt;, &lt;small&gt;, &lt;u&gt;, &lt;s&gt;, &lt;strike&gt;, &lt;Font&gt;,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basefont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&lt;strong&gt;,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&lt;code&gt;, &lt;q&gt;, &lt;sub&gt;, &lt;sup&gt;,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kbd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&lt;cite 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&lt;acronym&gt;, &lt;input&gt;, &lt;select&gt;, &lt;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&lt;label&gt;, &lt;button</a:t>
            </a:r>
            <a:r>
              <a:rPr lang="en-US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Por medio de CSS podremos </a:t>
            </a:r>
            <a:r>
              <a:rPr lang="es-AR" dirty="0">
                <a:solidFill>
                  <a:schemeClr val="accent4"/>
                </a:solidFill>
                <a:latin typeface="Montserrat" panose="02000505000000020004" pitchFamily="2" charset="0"/>
              </a:rPr>
              <a:t>alterar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 el tipo de elemento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.</a:t>
            </a: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/>
            </a:r>
            <a:b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</a:b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Esto lo logramos con las reglas</a:t>
            </a:r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s-AR" b="1" dirty="0" err="1" smtClean="0">
                <a:solidFill>
                  <a:srgbClr val="FF0000"/>
                </a:solidFill>
                <a:latin typeface="Montserrat" panose="02000505000000020004" pitchFamily="2" charset="0"/>
              </a:rPr>
              <a:t>display:block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,</a:t>
            </a:r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 </a:t>
            </a:r>
            <a:r>
              <a:rPr lang="es-AR" b="1" dirty="0" err="1" smtClean="0">
                <a:solidFill>
                  <a:srgbClr val="FF0000"/>
                </a:solidFill>
                <a:latin typeface="Montserrat" panose="02000505000000020004" pitchFamily="2" charset="0"/>
              </a:rPr>
              <a:t>display:inline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y </a:t>
            </a:r>
            <a:r>
              <a:rPr lang="es-AR" b="1" dirty="0" err="1" smtClean="0">
                <a:solidFill>
                  <a:srgbClr val="FF0000"/>
                </a:solidFill>
                <a:latin typeface="Montserrat" panose="02000505000000020004" pitchFamily="2" charset="0"/>
              </a:rPr>
              <a:t>display:inline-block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aplicándolas en cada elemento.</a:t>
            </a:r>
          </a:p>
          <a:p>
            <a:endParaRPr lang="es-AR" dirty="0">
              <a:solidFill>
                <a:schemeClr val="accent4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&lt;Elementos del tipo </a:t>
            </a:r>
            <a:r>
              <a:rPr lang="es-AR" dirty="0" err="1" smtClean="0">
                <a:solidFill>
                  <a:srgbClr val="FF0000"/>
                </a:solidFill>
                <a:latin typeface="Montserrat" panose="02000505000000020004" pitchFamily="2" charset="0"/>
              </a:rPr>
              <a:t>inline</a:t>
            </a:r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05660"/>
            <a:ext cx="6057901" cy="146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338247" y="787791"/>
            <a:ext cx="5719654" cy="852750"/>
          </a:xfrm>
          <a:noFill/>
        </p:spPr>
        <p:txBody>
          <a:bodyPr>
            <a:normAutofit/>
          </a:bodyPr>
          <a:lstStyle/>
          <a:p>
            <a:pPr algn="l"/>
            <a:r>
              <a:rPr lang="es-AR" sz="5400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Modelo de caja</a:t>
            </a:r>
            <a:endParaRPr lang="es-AR" sz="5400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8613" y="1634418"/>
            <a:ext cx="11515725" cy="4986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7" y="2553582"/>
            <a:ext cx="3857625" cy="2933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9" y="1786819"/>
            <a:ext cx="4648200" cy="44672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&lt;Modelo de caja&gt;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59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505660"/>
            <a:ext cx="9504219" cy="146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38247" y="787791"/>
            <a:ext cx="8935061" cy="852750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s-AR" sz="5400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Nuevas HTML5&gt;</a:t>
            </a:r>
            <a:endParaRPr lang="es-AR" sz="5400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0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nuevas&gt;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b="1" dirty="0">
                <a:solidFill>
                  <a:srgbClr val="0192BF"/>
                </a:solidFill>
              </a:rPr>
              <a:t>&lt;</a:t>
            </a:r>
            <a:r>
              <a:rPr lang="es-AR" b="1" dirty="0" err="1">
                <a:solidFill>
                  <a:srgbClr val="0192BF"/>
                </a:solidFill>
              </a:rPr>
              <a:t>section</a:t>
            </a:r>
            <a:r>
              <a:rPr lang="es-AR" b="1" dirty="0">
                <a:solidFill>
                  <a:srgbClr val="0192BF"/>
                </a:solidFill>
              </a:rPr>
              <a:t>&gt;</a:t>
            </a:r>
            <a:r>
              <a:rPr lang="es-AR" b="1" dirty="0">
                <a:solidFill>
                  <a:schemeClr val="bg1"/>
                </a:solidFill>
              </a:rPr>
              <a:t> </a:t>
            </a:r>
            <a:r>
              <a:rPr lang="es-AR" dirty="0">
                <a:solidFill>
                  <a:schemeClr val="bg1"/>
                </a:solidFill>
              </a:rPr>
              <a:t>representa una </a:t>
            </a:r>
            <a:r>
              <a:rPr lang="es-AR" b="1" dirty="0">
                <a:solidFill>
                  <a:schemeClr val="bg1"/>
                </a:solidFill>
              </a:rPr>
              <a:t>sección general </a:t>
            </a:r>
            <a:r>
              <a:rPr lang="es-AR" dirty="0">
                <a:solidFill>
                  <a:schemeClr val="bg1"/>
                </a:solidFill>
              </a:rPr>
              <a:t>dentro de un documento o aplicación. Puede contener subsecciones.</a:t>
            </a: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AR" b="1" dirty="0">
                <a:solidFill>
                  <a:srgbClr val="0192BF"/>
                </a:solidFill>
              </a:rPr>
              <a:t>&lt;</a:t>
            </a:r>
            <a:r>
              <a:rPr lang="es-AR" b="1" dirty="0" err="1">
                <a:solidFill>
                  <a:srgbClr val="0192BF"/>
                </a:solidFill>
              </a:rPr>
              <a:t>article</a:t>
            </a:r>
            <a:r>
              <a:rPr lang="es-AR" b="1" dirty="0">
                <a:solidFill>
                  <a:srgbClr val="0192BF"/>
                </a:solidFill>
              </a:rPr>
              <a:t>&gt;</a:t>
            </a:r>
            <a:r>
              <a:rPr lang="es-AR" b="1" dirty="0">
                <a:solidFill>
                  <a:schemeClr val="bg1"/>
                </a:solidFill>
              </a:rPr>
              <a:t> </a:t>
            </a:r>
            <a:r>
              <a:rPr lang="es-AR" dirty="0">
                <a:solidFill>
                  <a:schemeClr val="bg1"/>
                </a:solidFill>
              </a:rPr>
              <a:t>representa </a:t>
            </a:r>
            <a:r>
              <a:rPr lang="es-AR" b="1" dirty="0">
                <a:solidFill>
                  <a:schemeClr val="bg1"/>
                </a:solidFill>
              </a:rPr>
              <a:t>un contenido independiente </a:t>
            </a:r>
            <a:r>
              <a:rPr lang="es-AR" dirty="0">
                <a:solidFill>
                  <a:schemeClr val="bg1"/>
                </a:solidFill>
              </a:rPr>
              <a:t>en un documento, el caso más claro son las entradas de un blog o las noticias de un periódico online. </a:t>
            </a: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AR" b="1" dirty="0">
                <a:solidFill>
                  <a:srgbClr val="0192BF"/>
                </a:solidFill>
              </a:rPr>
              <a:t>&lt;</a:t>
            </a:r>
            <a:r>
              <a:rPr lang="es-AR" b="1" dirty="0" err="1">
                <a:solidFill>
                  <a:srgbClr val="0192BF"/>
                </a:solidFill>
              </a:rPr>
              <a:t>aside</a:t>
            </a:r>
            <a:r>
              <a:rPr lang="es-AR" b="1" dirty="0">
                <a:solidFill>
                  <a:srgbClr val="0192BF"/>
                </a:solidFill>
              </a:rPr>
              <a:t>&gt; </a:t>
            </a:r>
            <a:r>
              <a:rPr lang="es-AR" dirty="0">
                <a:solidFill>
                  <a:schemeClr val="bg1"/>
                </a:solidFill>
              </a:rPr>
              <a:t>representa un contenido que está </a:t>
            </a:r>
            <a:r>
              <a:rPr lang="es-AR" b="1" dirty="0">
                <a:solidFill>
                  <a:schemeClr val="bg1"/>
                </a:solidFill>
              </a:rPr>
              <a:t>muy poco relacionado con el resto de la página</a:t>
            </a:r>
            <a:r>
              <a:rPr lang="es-AR" dirty="0">
                <a:solidFill>
                  <a:schemeClr val="bg1"/>
                </a:solidFill>
              </a:rPr>
              <a:t>, como una barra lateral. Esencial para delimitar el contenido "importante" del contenido "de apoyo”.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5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nuevas&gt;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b="1" dirty="0">
                <a:solidFill>
                  <a:srgbClr val="0192BF"/>
                </a:solidFill>
              </a:rPr>
              <a:t>&lt;</a:t>
            </a:r>
            <a:r>
              <a:rPr lang="es-AR" b="1" dirty="0" err="1">
                <a:solidFill>
                  <a:srgbClr val="0192BF"/>
                </a:solidFill>
              </a:rPr>
              <a:t>header</a:t>
            </a:r>
            <a:r>
              <a:rPr lang="es-AR" b="1" dirty="0">
                <a:solidFill>
                  <a:srgbClr val="0192BF"/>
                </a:solidFill>
              </a:rPr>
              <a:t>&gt; </a:t>
            </a:r>
            <a:r>
              <a:rPr lang="es-AR" dirty="0">
                <a:solidFill>
                  <a:schemeClr val="bg1"/>
                </a:solidFill>
              </a:rPr>
              <a:t>representa la </a:t>
            </a:r>
            <a:r>
              <a:rPr lang="es-AR" b="1" dirty="0">
                <a:solidFill>
                  <a:schemeClr val="bg1"/>
                </a:solidFill>
              </a:rPr>
              <a:t>cabecera de una sección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AR" b="1" dirty="0">
                <a:solidFill>
                  <a:srgbClr val="0192BF"/>
                </a:solidFill>
              </a:rPr>
              <a:t>&lt;</a:t>
            </a:r>
            <a:r>
              <a:rPr lang="es-AR" b="1" dirty="0" err="1">
                <a:solidFill>
                  <a:srgbClr val="0192BF"/>
                </a:solidFill>
              </a:rPr>
              <a:t>footer</a:t>
            </a:r>
            <a:r>
              <a:rPr lang="es-AR" b="1" dirty="0">
                <a:solidFill>
                  <a:srgbClr val="0192BF"/>
                </a:solidFill>
              </a:rPr>
              <a:t>&gt;</a:t>
            </a:r>
            <a:r>
              <a:rPr lang="es-AR" b="1" dirty="0">
                <a:solidFill>
                  <a:schemeClr val="bg1"/>
                </a:solidFill>
              </a:rPr>
              <a:t> </a:t>
            </a:r>
            <a:r>
              <a:rPr lang="es-AR" dirty="0">
                <a:solidFill>
                  <a:schemeClr val="bg1"/>
                </a:solidFill>
              </a:rPr>
              <a:t>representa el </a:t>
            </a:r>
            <a:r>
              <a:rPr lang="es-AR" b="1" dirty="0">
                <a:solidFill>
                  <a:schemeClr val="bg1"/>
                </a:solidFill>
              </a:rPr>
              <a:t>pie de una sección</a:t>
            </a:r>
            <a:r>
              <a:rPr lang="es-AR" dirty="0">
                <a:solidFill>
                  <a:schemeClr val="bg1"/>
                </a:solidFill>
              </a:rPr>
              <a:t>, con información acerca de la página/sección que poco tiene que ver con el contenido de la página, como el autor, el copyright o el año.</a:t>
            </a: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AR" b="1" dirty="0">
                <a:solidFill>
                  <a:srgbClr val="0192BF"/>
                </a:solidFill>
              </a:rPr>
              <a:t>&lt;</a:t>
            </a:r>
            <a:r>
              <a:rPr lang="es-AR" b="1" dirty="0" err="1">
                <a:solidFill>
                  <a:srgbClr val="0192BF"/>
                </a:solidFill>
              </a:rPr>
              <a:t>nav</a:t>
            </a:r>
            <a:r>
              <a:rPr lang="es-AR" b="1" dirty="0">
                <a:solidFill>
                  <a:srgbClr val="0192BF"/>
                </a:solidFill>
              </a:rPr>
              <a:t>&gt;</a:t>
            </a:r>
            <a:r>
              <a:rPr lang="es-AR" b="1" dirty="0">
                <a:solidFill>
                  <a:schemeClr val="bg1"/>
                </a:solidFill>
              </a:rPr>
              <a:t> </a:t>
            </a:r>
            <a:r>
              <a:rPr lang="es-AR" dirty="0">
                <a:solidFill>
                  <a:schemeClr val="bg1"/>
                </a:solidFill>
              </a:rPr>
              <a:t>representa una sección dedicada a la </a:t>
            </a:r>
            <a:r>
              <a:rPr lang="es-AR" b="1" dirty="0">
                <a:solidFill>
                  <a:schemeClr val="bg1"/>
                </a:solidFill>
              </a:rPr>
              <a:t>navegación entre el sitio</a:t>
            </a:r>
            <a:r>
              <a:rPr lang="es-AR" dirty="0">
                <a:solidFill>
                  <a:schemeClr val="bg1"/>
                </a:solidFill>
              </a:rPr>
              <a:t>, como la típica barra superior de los periódicos.</a:t>
            </a: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28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28337" y="1524000"/>
            <a:ext cx="11919284" cy="5197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AR" dirty="0">
                <a:latin typeface="Aharoni" panose="02010803020104030203" pitchFamily="2" charset="-79"/>
                <a:cs typeface="Aharoni" panose="02010803020104030203" pitchFamily="2" charset="-79"/>
              </a:rPr>
              <a:t>Etiquetas </a:t>
            </a:r>
            <a:r>
              <a:rPr lang="es-AR" dirty="0" smtClean="0">
                <a:latin typeface="Aharoni" panose="02010803020104030203" pitchFamily="2" charset="-79"/>
                <a:cs typeface="Aharoni" panose="02010803020104030203" pitchFamily="2" charset="-79"/>
              </a:rPr>
              <a:t>nuevas - Diferencia</a:t>
            </a:r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772275" y="2339762"/>
            <a:ext cx="4395797" cy="3681421"/>
            <a:chOff x="728663" y="2014538"/>
            <a:chExt cx="4395797" cy="3681421"/>
          </a:xfrm>
        </p:grpSpPr>
        <p:sp>
          <p:nvSpPr>
            <p:cNvPr id="4" name="Rectangle 3"/>
            <p:cNvSpPr/>
            <p:nvPr/>
          </p:nvSpPr>
          <p:spPr>
            <a:xfrm>
              <a:off x="728663" y="2014538"/>
              <a:ext cx="4386262" cy="571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</a:t>
              </a:r>
              <a:r>
                <a:rPr lang="es-AR" dirty="0" err="1" smtClean="0"/>
                <a:t>header</a:t>
              </a:r>
              <a:r>
                <a:rPr lang="es-AR" dirty="0"/>
                <a:t>&gt;</a:t>
              </a:r>
              <a:endParaRPr lang="es-AR" dirty="0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28663" y="2714625"/>
              <a:ext cx="1185862" cy="228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</a:t>
              </a:r>
              <a:r>
                <a:rPr lang="es-AR" dirty="0" err="1" smtClean="0"/>
                <a:t>nav</a:t>
              </a:r>
              <a:r>
                <a:rPr lang="es-AR" dirty="0" smtClean="0"/>
                <a:t>&gt;</a:t>
              </a:r>
              <a:endParaRPr lang="es-AR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38598" y="2724150"/>
              <a:ext cx="1185862" cy="228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</a:t>
              </a:r>
              <a:r>
                <a:rPr lang="es-AR" dirty="0" err="1" smtClean="0"/>
                <a:t>aside</a:t>
              </a:r>
              <a:r>
                <a:rPr lang="es-AR" dirty="0"/>
                <a:t>&gt;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71688" y="2724150"/>
              <a:ext cx="1757362" cy="2276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s-AR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8188" y="5124459"/>
              <a:ext cx="4386262" cy="571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</a:t>
              </a:r>
              <a:r>
                <a:rPr lang="es-AR" dirty="0" err="1" smtClean="0"/>
                <a:t>footer</a:t>
              </a:r>
              <a:r>
                <a:rPr lang="es-AR" dirty="0" smtClean="0"/>
                <a:t>&gt;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81220" y="3295656"/>
              <a:ext cx="1514475" cy="15001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</a:t>
              </a:r>
              <a:r>
                <a:rPr lang="es-AR" dirty="0" err="1" smtClean="0"/>
                <a:t>article</a:t>
              </a:r>
              <a:r>
                <a:rPr lang="es-AR" dirty="0" smtClean="0"/>
                <a:t>&gt;</a:t>
              </a:r>
              <a:endParaRPr lang="es-AR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07446" y="2831073"/>
              <a:ext cx="122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dirty="0" smtClean="0">
                  <a:solidFill>
                    <a:schemeClr val="bg1"/>
                  </a:solidFill>
                </a:rPr>
                <a:t>&lt;</a:t>
              </a:r>
              <a:r>
                <a:rPr lang="es-AR" dirty="0" err="1" smtClean="0">
                  <a:solidFill>
                    <a:schemeClr val="bg1"/>
                  </a:solidFill>
                </a:rPr>
                <a:t>section</a:t>
              </a:r>
              <a:r>
                <a:rPr lang="es-AR" dirty="0" smtClean="0">
                  <a:solidFill>
                    <a:schemeClr val="bg1"/>
                  </a:solidFill>
                </a:rPr>
                <a:t>&gt;</a:t>
              </a:r>
              <a:endParaRPr lang="es-A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796" y="2339762"/>
            <a:ext cx="4395797" cy="3681421"/>
            <a:chOff x="5853123" y="2014538"/>
            <a:chExt cx="4395797" cy="3681421"/>
          </a:xfrm>
        </p:grpSpPr>
        <p:sp>
          <p:nvSpPr>
            <p:cNvPr id="13" name="Rectangle 12"/>
            <p:cNvSpPr/>
            <p:nvPr/>
          </p:nvSpPr>
          <p:spPr>
            <a:xfrm>
              <a:off x="5853123" y="2014538"/>
              <a:ext cx="4386262" cy="571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&lt;div id=“</a:t>
              </a:r>
              <a:r>
                <a:rPr lang="es-AR" dirty="0" err="1" smtClean="0"/>
                <a:t>header</a:t>
              </a:r>
              <a:r>
                <a:rPr lang="es-AR" dirty="0" smtClean="0"/>
                <a:t>”&gt;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53123" y="2714625"/>
              <a:ext cx="1185862" cy="228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&lt;div id=“</a:t>
              </a:r>
              <a:r>
                <a:rPr lang="es-AR" dirty="0" err="1" smtClean="0"/>
                <a:t>nav</a:t>
              </a:r>
              <a:r>
                <a:rPr lang="es-AR" dirty="0" smtClean="0"/>
                <a:t>”&gt;</a:t>
              </a:r>
              <a:endParaRPr lang="es-AR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063058" y="2724150"/>
              <a:ext cx="1185862" cy="228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&lt;div id=“</a:t>
              </a:r>
              <a:r>
                <a:rPr lang="es-AR" dirty="0" err="1" smtClean="0"/>
                <a:t>aside</a:t>
              </a:r>
              <a:r>
                <a:rPr lang="es-AR" dirty="0" smtClean="0"/>
                <a:t>”&gt;</a:t>
              </a:r>
              <a:endParaRPr lang="es-A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96148" y="2724150"/>
              <a:ext cx="1757362" cy="2276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s-AR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62648" y="5124459"/>
              <a:ext cx="4386262" cy="571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&lt;div id=“</a:t>
              </a:r>
              <a:r>
                <a:rPr lang="es-AR" dirty="0" err="1" smtClean="0"/>
                <a:t>footer</a:t>
              </a:r>
              <a:r>
                <a:rPr lang="es-AR" dirty="0" smtClean="0"/>
                <a:t>”&gt;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05680" y="3295656"/>
              <a:ext cx="1514475" cy="15001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&lt;div id=“</a:t>
              </a:r>
              <a:r>
                <a:rPr lang="es-AR" dirty="0" err="1" smtClean="0"/>
                <a:t>article</a:t>
              </a:r>
              <a:r>
                <a:rPr lang="es-AR" dirty="0" smtClean="0"/>
                <a:t>”&gt;</a:t>
              </a:r>
              <a:endParaRPr lang="es-AR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48533" y="2764935"/>
              <a:ext cx="2124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 smtClean="0">
                  <a:solidFill>
                    <a:schemeClr val="bg1"/>
                  </a:solidFill>
                </a:rPr>
                <a:t>&lt;div id=“</a:t>
              </a:r>
              <a:r>
                <a:rPr lang="es-AR" sz="1600" dirty="0" err="1" smtClean="0">
                  <a:solidFill>
                    <a:schemeClr val="bg1"/>
                  </a:solidFill>
                </a:rPr>
                <a:t>section</a:t>
              </a:r>
              <a:r>
                <a:rPr lang="es-AR" sz="1600" dirty="0" smtClean="0">
                  <a:solidFill>
                    <a:schemeClr val="bg1"/>
                  </a:solidFill>
                </a:rPr>
                <a:t>”&gt;</a:t>
              </a:r>
              <a:endParaRPr lang="es-AR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659727" y="1828865"/>
            <a:ext cx="289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HTML 4/ XHTML</a:t>
            </a:r>
            <a:endParaRPr lang="es-AR" dirty="0"/>
          </a:p>
        </p:txBody>
      </p:sp>
      <p:sp>
        <p:nvSpPr>
          <p:cNvPr id="26" name="TextBox 25"/>
          <p:cNvSpPr txBox="1"/>
          <p:nvPr/>
        </p:nvSpPr>
        <p:spPr>
          <a:xfrm>
            <a:off x="7544987" y="1882260"/>
            <a:ext cx="289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HTML 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08216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05660"/>
            <a:ext cx="6005016" cy="2066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352534" y="715900"/>
            <a:ext cx="5652481" cy="1641538"/>
          </a:xfrm>
          <a:noFill/>
        </p:spPr>
        <p:txBody>
          <a:bodyPr>
            <a:normAutofit/>
          </a:bodyPr>
          <a:lstStyle/>
          <a:p>
            <a:pPr algn="l"/>
            <a:r>
              <a:rPr lang="es-AR" sz="5400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Hojas de estilo y herencia</a:t>
            </a:r>
            <a:endParaRPr lang="es-AR" sz="5400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79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sz="3600" b="1" dirty="0" smtClean="0">
                <a:solidFill>
                  <a:srgbClr val="00B0F0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CSS</a:t>
            </a:r>
            <a:r>
              <a:rPr lang="es-AR" sz="3600" b="1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 </a:t>
            </a:r>
            <a:r>
              <a:rPr lang="es-AR" sz="3600" b="1" dirty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= Hojas de estilo en </a:t>
            </a:r>
            <a:r>
              <a:rPr lang="es-AR" sz="3600" b="1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Cascada</a:t>
            </a:r>
          </a:p>
          <a:p>
            <a:pPr marL="0" indent="0">
              <a:buNone/>
            </a:pPr>
            <a:endParaRPr lang="es-AR" sz="1400" dirty="0">
              <a:solidFill>
                <a:schemeClr val="bg1"/>
              </a:solidFill>
              <a:latin typeface="Montserrat" panose="02000505000000020004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Los selectores pueden ser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: </a:t>
            </a:r>
          </a:p>
          <a:p>
            <a:r>
              <a:rPr lang="es-AR" sz="3200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El </a:t>
            </a:r>
            <a:r>
              <a:rPr lang="es-AR" sz="3200" dirty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nombre de la </a:t>
            </a:r>
            <a:r>
              <a:rPr lang="es-AR" sz="3200" dirty="0">
                <a:solidFill>
                  <a:schemeClr val="accent4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etiqueta</a:t>
            </a:r>
            <a:r>
              <a:rPr lang="es-AR" sz="3200" dirty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 </a:t>
            </a:r>
            <a:endParaRPr lang="es-AR" sz="3200" dirty="0" smtClean="0">
              <a:solidFill>
                <a:schemeClr val="bg1"/>
              </a:solidFill>
              <a:latin typeface="Montserrat" panose="02000505000000020004" pitchFamily="2" charset="0"/>
              <a:cs typeface="Courier New" panose="02070309020205020404" pitchFamily="49" charset="0"/>
            </a:endParaRPr>
          </a:p>
          <a:p>
            <a:r>
              <a:rPr lang="es-AR" sz="3200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El </a:t>
            </a:r>
            <a:r>
              <a:rPr lang="es-AR" sz="3200" dirty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nombre de una</a:t>
            </a:r>
            <a:r>
              <a:rPr lang="es-AR" sz="3200" dirty="0">
                <a:solidFill>
                  <a:schemeClr val="accent4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 clase </a:t>
            </a:r>
            <a:r>
              <a:rPr lang="es-AR" sz="3200" dirty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(se antepone .)</a:t>
            </a:r>
          </a:p>
          <a:p>
            <a:r>
              <a:rPr lang="es-AR" sz="3200" dirty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El nombre de una </a:t>
            </a:r>
            <a:r>
              <a:rPr lang="es-AR" sz="3200" dirty="0">
                <a:solidFill>
                  <a:schemeClr val="accent4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id </a:t>
            </a:r>
            <a:r>
              <a:rPr lang="es-AR" sz="3200" dirty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(se antepone </a:t>
            </a:r>
            <a:r>
              <a:rPr lang="es-AR" sz="3200" dirty="0" smtClean="0">
                <a:solidFill>
                  <a:schemeClr val="bg1"/>
                </a:solidFill>
                <a:latin typeface="Montserrat" panose="02000505000000020004" pitchFamily="2" charset="0"/>
                <a:cs typeface="Courier New" panose="02070309020205020404" pitchFamily="49" charset="0"/>
              </a:rPr>
              <a:t>#)</a:t>
            </a:r>
          </a:p>
          <a:p>
            <a:pPr marL="0" indent="0">
              <a:buNone/>
            </a:pPr>
            <a:endParaRPr lang="es-AR" sz="3600" dirty="0">
              <a:solidFill>
                <a:schemeClr val="bg1"/>
              </a:solidFill>
              <a:latin typeface="Montserrat" panose="02000505000000020004" pitchFamily="2" charset="0"/>
              <a:cs typeface="Courier New" panose="02070309020205020404" pitchFamily="49" charset="0"/>
            </a:endParaRPr>
          </a:p>
          <a:p>
            <a:endParaRPr lang="es-AR" sz="4000" dirty="0" smtClean="0">
              <a:solidFill>
                <a:schemeClr val="bg1"/>
              </a:solidFill>
              <a:latin typeface="Montserrat" panose="02000505000000020004" pitchFamily="2" charset="0"/>
              <a:cs typeface="Courier New" panose="02070309020205020404" pitchFamily="49" charset="0"/>
            </a:endParaRPr>
          </a:p>
          <a:p>
            <a:endParaRPr lang="es-AR" sz="4000" dirty="0">
              <a:solidFill>
                <a:schemeClr val="bg1"/>
              </a:solidFill>
              <a:latin typeface="Montserrat" panose="02000505000000020004" pitchFamily="2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&lt;Hojas de estilo&gt;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7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05660"/>
            <a:ext cx="6963508" cy="146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38247" y="787791"/>
            <a:ext cx="6442381" cy="852750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s-AR" sz="5400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básicas&gt;</a:t>
            </a:r>
            <a:endParaRPr lang="es-AR" sz="5400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Como incorporar estilos:</a:t>
            </a:r>
          </a:p>
          <a:p>
            <a:pPr marL="0" indent="0">
              <a:buNone/>
            </a:pPr>
            <a:endParaRPr lang="es-AR" sz="2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sz="24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Páginas externas que se incorporan en el HEAD:</a:t>
            </a:r>
          </a:p>
          <a:p>
            <a:pPr marL="0" indent="0">
              <a:buNone/>
            </a:pP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&lt;link 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=“style.css" 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media="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/&gt; </a:t>
            </a:r>
          </a:p>
          <a:p>
            <a:pPr marL="0" indent="0">
              <a:buNone/>
            </a:pPr>
            <a:endParaRPr lang="es-AR" sz="24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sz="24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Dentro del documento en la etiqueta de estilos:</a:t>
            </a:r>
          </a:p>
          <a:p>
            <a:pPr marL="0" indent="0">
              <a:buNone/>
            </a:pP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AR" sz="2400" i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Reglas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s-AR" sz="24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sz="24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Declaradas “</a:t>
            </a:r>
            <a:r>
              <a:rPr lang="es-AR" sz="2400" b="1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inline</a:t>
            </a:r>
            <a:r>
              <a:rPr lang="es-AR" sz="24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” como si fueran atributos para la etiqueta:</a:t>
            </a:r>
          </a:p>
          <a:p>
            <a:pPr marL="0" indent="0">
              <a:buNone/>
            </a:pPr>
            <a:r>
              <a:rPr lang="es-AR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 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="width:960px;margin-top:0px;margin-bottom:0px;" </a:t>
            </a:r>
            <a:r>
              <a:rPr lang="es-AR" sz="2400" dirty="0" err="1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s-AR" sz="2400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="0"&gt; </a:t>
            </a:r>
          </a:p>
          <a:p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5154" y="308855"/>
            <a:ext cx="8235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&lt;Hojas de estilo&gt;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5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722" y="598867"/>
            <a:ext cx="10515600" cy="435133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AR" altLang="es-AR" sz="32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Así</a:t>
            </a:r>
            <a:r>
              <a:rPr lang="es-AR" altLang="es-AR" sz="3200" dirty="0">
                <a:solidFill>
                  <a:schemeClr val="bg1"/>
                </a:solidFill>
                <a:latin typeface="Montserrat" panose="02000505000000020004" pitchFamily="2" charset="0"/>
              </a:rPr>
              <a:t>, los estilos que se especifiquen directamente en la etiqueta HTML siempre tendrán la mayor precedencia y se aplicarán siempre. Si hubiésemos escrito: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AR" altLang="es-AR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AR" alt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 </a:t>
            </a:r>
            <a:r>
              <a:rPr lang="es-AR" alt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s-AR" alt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AR" altLang="es-AR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color:red;font-weight:bold</a:t>
            </a:r>
            <a:r>
              <a:rPr lang="es-AR" alt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;"&gt;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AR" alt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AR" alt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 de menú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AR" altLang="es-AR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AR" altLang="es-AR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  <a:endParaRPr lang="es-AR" altLang="es-AR" sz="6600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5154" y="308855"/>
            <a:ext cx="10853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&lt;Algunas cosas a tener en cuenta&gt;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Gana </a:t>
            </a:r>
            <a:r>
              <a:rPr lang="es-AR" b="1" dirty="0">
                <a:solidFill>
                  <a:schemeClr val="bg1"/>
                </a:solidFill>
                <a:latin typeface="Montserrat" panose="02000505000000020004" pitchFamily="2" charset="0"/>
              </a:rPr>
              <a:t>el selector que esté definido </a:t>
            </a:r>
            <a:r>
              <a:rPr lang="es-AR" b="1" dirty="0">
                <a:solidFill>
                  <a:schemeClr val="accent4"/>
                </a:solidFill>
                <a:latin typeface="Montserrat" panose="02000505000000020004" pitchFamily="2" charset="0"/>
              </a:rPr>
              <a:t>más tarde </a:t>
            </a:r>
            <a:r>
              <a:rPr lang="es-AR" b="1" dirty="0">
                <a:solidFill>
                  <a:schemeClr val="bg1"/>
                </a:solidFill>
                <a:latin typeface="Montserrat" panose="02000505000000020004" pitchFamily="2" charset="0"/>
              </a:rPr>
              <a:t>en la </a:t>
            </a:r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página.</a:t>
            </a:r>
          </a:p>
          <a:p>
            <a:pPr marL="0" indent="0">
              <a:buNone/>
            </a:pPr>
            <a:endParaRPr lang="es-AR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Un </a:t>
            </a:r>
            <a:r>
              <a:rPr lang="es-AR" b="1" dirty="0">
                <a:solidFill>
                  <a:schemeClr val="bg1"/>
                </a:solidFill>
                <a:latin typeface="Montserrat" panose="02000505000000020004" pitchFamily="2" charset="0"/>
              </a:rPr>
              <a:t>elemento </a:t>
            </a:r>
            <a:r>
              <a:rPr lang="es-AR" b="1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>de mayor </a:t>
            </a:r>
            <a:r>
              <a:rPr lang="es-AR" b="1" dirty="0">
                <a:solidFill>
                  <a:schemeClr val="accent4"/>
                </a:solidFill>
                <a:latin typeface="Montserrat" panose="02000505000000020004" pitchFamily="2" charset="0"/>
              </a:rPr>
              <a:t>especificidad </a:t>
            </a:r>
            <a:r>
              <a:rPr lang="es-AR" b="1" dirty="0">
                <a:solidFill>
                  <a:schemeClr val="bg1"/>
                </a:solidFill>
                <a:latin typeface="Montserrat" panose="02000505000000020004" pitchFamily="2" charset="0"/>
              </a:rPr>
              <a:t>siempre </a:t>
            </a:r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gana.</a:t>
            </a: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El </a:t>
            </a:r>
            <a:r>
              <a:rPr lang="es-AR" b="1" dirty="0">
                <a:solidFill>
                  <a:schemeClr val="bg1"/>
                </a:solidFill>
                <a:latin typeface="Montserrat" panose="02000505000000020004" pitchFamily="2" charset="0"/>
              </a:rPr>
              <a:t>selector </a:t>
            </a:r>
            <a:r>
              <a:rPr lang="es-AR" b="1" dirty="0">
                <a:solidFill>
                  <a:schemeClr val="accent4"/>
                </a:solidFill>
                <a:latin typeface="Montserrat" panose="02000505000000020004" pitchFamily="2" charset="0"/>
              </a:rPr>
              <a:t>universal (*) </a:t>
            </a:r>
            <a:r>
              <a:rPr lang="es-AR" b="1" dirty="0">
                <a:solidFill>
                  <a:schemeClr val="bg1"/>
                </a:solidFill>
                <a:latin typeface="Montserrat" panose="02000505000000020004" pitchFamily="2" charset="0"/>
              </a:rPr>
              <a:t>no tiene </a:t>
            </a:r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especificidad.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b="1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El </a:t>
            </a:r>
            <a:r>
              <a:rPr lang="es-AR" b="1" dirty="0">
                <a:solidFill>
                  <a:schemeClr val="bg1"/>
                </a:solidFill>
                <a:latin typeface="Montserrat" panose="02000505000000020004" pitchFamily="2" charset="0"/>
              </a:rPr>
              <a:t>modificador </a:t>
            </a:r>
            <a:r>
              <a:rPr lang="es-AR" b="1" dirty="0">
                <a:solidFill>
                  <a:schemeClr val="accent4"/>
                </a:solidFill>
                <a:latin typeface="Montserrat" panose="02000505000000020004" pitchFamily="2" charset="0"/>
              </a:rPr>
              <a:t>“!</a:t>
            </a:r>
            <a:r>
              <a:rPr lang="es-AR" b="1" dirty="0" err="1">
                <a:solidFill>
                  <a:schemeClr val="accent4"/>
                </a:solidFill>
                <a:latin typeface="Montserrat" panose="02000505000000020004" pitchFamily="2" charset="0"/>
              </a:rPr>
              <a:t>important</a:t>
            </a:r>
            <a:r>
              <a:rPr lang="es-AR" b="1" dirty="0">
                <a:solidFill>
                  <a:schemeClr val="accent4"/>
                </a:solidFill>
                <a:latin typeface="Montserrat" panose="02000505000000020004" pitchFamily="2" charset="0"/>
              </a:rPr>
              <a:t>” </a:t>
            </a:r>
            <a:r>
              <a:rPr lang="es-AR" b="1" dirty="0">
                <a:solidFill>
                  <a:schemeClr val="bg1"/>
                </a:solidFill>
                <a:latin typeface="Montserrat" panose="02000505000000020004" pitchFamily="2" charset="0"/>
              </a:rPr>
              <a:t>aplicado a un atributo de estilo siempre gana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. 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Calculadora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de especificidad </a:t>
            </a:r>
            <a:r>
              <a:rPr lang="es-AR" dirty="0">
                <a:solidFill>
                  <a:srgbClr val="0070C0"/>
                </a:solidFill>
                <a:latin typeface="Montserrat" panose="02000505000000020004" pitchFamily="2" charset="0"/>
              </a:rPr>
              <a:t>http://specificity.keegan.st/</a:t>
            </a:r>
          </a:p>
          <a:p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85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486025"/>
            <a:ext cx="12192000" cy="3557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50" name="Picture 2" descr="http://f.nanafiles.co.il/Upload/72009/Article/Article_Title_22387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91" y="2728503"/>
            <a:ext cx="5248288" cy="288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5660"/>
            <a:ext cx="7137779" cy="146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38247" y="787791"/>
            <a:ext cx="6376452" cy="85275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5400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Estilos básicos CSS</a:t>
            </a:r>
            <a:endParaRPr lang="es-AR" sz="5400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43025" y="17541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10px | 10% | auto;</a:t>
            </a: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min-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max-width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10px | 10%| 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min-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max-height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10px 0 0;</a:t>
            </a: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0 010px 0;</a:t>
            </a: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10853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&lt;Estilos básicos&gt;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58803" y="1967531"/>
            <a:ext cx="4083845" cy="4603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2px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solid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red;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31839" y="2481887"/>
            <a:ext cx="0" cy="59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15105" y="2524949"/>
            <a:ext cx="500058" cy="548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29500" y="2481887"/>
            <a:ext cx="670318" cy="67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2080" y="317068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Ancho del borde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72275" y="3156402"/>
            <a:ext cx="152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Tipo de borde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72439" y="3347000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Color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0" y="4003954"/>
            <a:ext cx="10517357" cy="237081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205154" y="308855"/>
            <a:ext cx="10853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&lt;Estilos básicos: Bordes&gt;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6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8712" y="18113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background-color: 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#ff0000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red |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(255,0,0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background-image: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(“imagen.gif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background-repeat: repeat | repeat-x | repeat-y | no-repeat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s-A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background-position: 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 | top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s-A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5154" y="308855"/>
            <a:ext cx="10853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&lt;Estilos básicos: Fondos&gt;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4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8713" y="1811338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 New Roman", Times, serif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normal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oblique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font-size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40px;</a:t>
            </a: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font-weight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normal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bolder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lighter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900 - 100;</a:t>
            </a: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text-transform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capitalize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uppercase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AR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lowercase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AR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color: 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#ff0000| red |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(255,0,0</a:t>
            </a:r>
            <a:r>
              <a:rPr lang="es-AR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5154" y="308855"/>
            <a:ext cx="10853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&lt;Estilos básicos: Fuentes 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14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28776" y="1645896"/>
            <a:ext cx="2786062" cy="3893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 err="1" smtClean="0">
                <a:solidFill>
                  <a:schemeClr val="accent4"/>
                </a:solidFill>
                <a:latin typeface="Montserrat" panose="02000505000000020004" pitchFamily="2" charset="0"/>
              </a:rPr>
              <a:t>Static</a:t>
            </a:r>
            <a:endParaRPr lang="es-AR" dirty="0" smtClean="0">
              <a:solidFill>
                <a:schemeClr val="accent4"/>
              </a:solidFill>
              <a:latin typeface="Montserrat" panose="02000505000000020004" pitchFamily="2" charset="0"/>
            </a:endParaRPr>
          </a:p>
          <a:p>
            <a:endParaRPr lang="es-AR" dirty="0">
              <a:solidFill>
                <a:schemeClr val="accent4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accent4"/>
                </a:solidFill>
                <a:latin typeface="Montserrat" panose="02000505000000020004" pitchFamily="2" charset="0"/>
              </a:rPr>
              <a:t>Absolute</a:t>
            </a:r>
            <a:endParaRPr lang="es-AR" dirty="0" smtClean="0">
              <a:solidFill>
                <a:schemeClr val="accent4"/>
              </a:solidFill>
              <a:latin typeface="Montserrat" panose="02000505000000020004" pitchFamily="2" charset="0"/>
            </a:endParaRPr>
          </a:p>
          <a:p>
            <a:endParaRPr lang="es-AR" dirty="0" smtClean="0">
              <a:solidFill>
                <a:schemeClr val="accent4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accent4"/>
                </a:solidFill>
                <a:latin typeface="Montserrat" panose="02000505000000020004" pitchFamily="2" charset="0"/>
              </a:rPr>
              <a:t>Relative</a:t>
            </a:r>
            <a:endParaRPr lang="es-AR" dirty="0" smtClean="0">
              <a:solidFill>
                <a:schemeClr val="accent4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s-AR" dirty="0" smtClean="0">
              <a:solidFill>
                <a:schemeClr val="accent4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dirty="0" err="1" smtClean="0">
                <a:solidFill>
                  <a:schemeClr val="accent4"/>
                </a:solidFill>
                <a:latin typeface="Montserrat" panose="02000505000000020004" pitchFamily="2" charset="0"/>
              </a:rPr>
              <a:t>Fixed</a:t>
            </a:r>
            <a:endParaRPr lang="es-AR" dirty="0" smtClean="0">
              <a:solidFill>
                <a:schemeClr val="accent4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5154" y="308855"/>
            <a:ext cx="10853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&lt;Position&gt;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0251" y="5730681"/>
            <a:ext cx="822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Cabe destacar que estas posiciones utilizan el z-</a:t>
            </a:r>
            <a:r>
              <a:rPr lang="es-AR" dirty="0" err="1">
                <a:solidFill>
                  <a:schemeClr val="bg1"/>
                </a:solidFill>
                <a:latin typeface="Montserrat" panose="02000505000000020004" pitchFamily="2" charset="0"/>
              </a:rPr>
              <a:t>index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 que es lo que nos permite llevar un elemento delante o detrás de otro.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57625" y="1645896"/>
            <a:ext cx="7200900" cy="471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Valor por default. El elemento se </a:t>
            </a:r>
            <a:r>
              <a:rPr lang="es-AR" sz="2000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renderiza</a:t>
            </a: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en orden, no rompe el flujo.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Toma una posición relativa respecto a su padre.</a:t>
            </a:r>
          </a:p>
          <a:p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Se coloca en su posición normal, cambiando left:20px, sumando 20px a su ubicación.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El elemento queda fijo siempre relativo a la ventana del browser.</a:t>
            </a:r>
          </a:p>
        </p:txBody>
      </p:sp>
    </p:spTree>
    <p:extLst>
      <p:ext uri="{BB962C8B-B14F-4D97-AF65-F5344CB8AC3E}">
        <p14:creationId xmlns:p14="http://schemas.microsoft.com/office/powerpoint/2010/main" val="34722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05660"/>
            <a:ext cx="4371975" cy="2008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38247" y="787791"/>
            <a:ext cx="4733816" cy="142677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5400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Flotado de elementos</a:t>
            </a:r>
            <a:endParaRPr lang="es-AR" sz="5400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308855"/>
            <a:ext cx="6943791" cy="13255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&lt;Estructura HTML 5&gt;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/#</a:t>
            </a:r>
            <a:r>
              <a:rPr lang="en-US" dirty="0"/>
              <a:t>HTML5_Documents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2" y="1890280"/>
            <a:ext cx="2752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1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1513" y="2400300"/>
            <a:ext cx="10844212" cy="4043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1513" y="1634418"/>
            <a:ext cx="5886450" cy="581024"/>
          </a:xfrm>
        </p:spPr>
        <p:txBody>
          <a:bodyPr/>
          <a:lstStyle/>
          <a:p>
            <a:pPr marL="0" indent="0">
              <a:buNone/>
            </a:pP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AR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s-AR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s-AR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2981324"/>
            <a:ext cx="6557921" cy="288131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10853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&lt;Flotado&gt;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10853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&lt;Flotado&gt;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0842" y="1645896"/>
            <a:ext cx="10737683" cy="471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Al flotar elementos, se puede romper el modelo de caja.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¿Cómo nos damos cuenta que se rompió el modelo de caja?</a:t>
            </a:r>
          </a:p>
          <a:p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La caja padre no se muestra completa, o directamente no se ve.</a:t>
            </a:r>
          </a:p>
          <a:p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La caja padre no toma márgenes.</a:t>
            </a:r>
          </a:p>
          <a:p>
            <a:pPr marL="0" indent="0">
              <a:buNone/>
            </a:pPr>
            <a:endParaRPr lang="es-AR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sz="24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¿Cómo lo podemos solucionar?</a:t>
            </a:r>
          </a:p>
          <a:p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Limpiando el flotado a través de la creación de una clase </a:t>
            </a:r>
            <a:r>
              <a:rPr lang="es-AR" sz="2000" dirty="0" smtClean="0">
                <a:solidFill>
                  <a:schemeClr val="accent2"/>
                </a:solidFill>
                <a:latin typeface="Montserrat" panose="02000505000000020004" pitchFamily="2" charset="0"/>
              </a:rPr>
              <a:t>“</a:t>
            </a:r>
            <a:r>
              <a:rPr lang="es-AR" sz="2000" dirty="0" err="1" smtClean="0">
                <a:solidFill>
                  <a:schemeClr val="accent2"/>
                </a:solidFill>
                <a:latin typeface="Montserrat" panose="02000505000000020004" pitchFamily="2" charset="0"/>
              </a:rPr>
              <a:t>clear</a:t>
            </a:r>
            <a:r>
              <a:rPr lang="es-AR" sz="2000" dirty="0" smtClean="0">
                <a:solidFill>
                  <a:schemeClr val="accent2"/>
                </a:solidFill>
                <a:latin typeface="Montserrat" panose="02000505000000020004" pitchFamily="2" charset="0"/>
              </a:rPr>
              <a:t>”. </a:t>
            </a: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La cual tiene como propiedad: </a:t>
            </a:r>
            <a:r>
              <a:rPr lang="es-AR" sz="2000" dirty="0" err="1" smtClean="0">
                <a:solidFill>
                  <a:schemeClr val="accent2"/>
                </a:solidFill>
                <a:latin typeface="Montserrat" panose="02000505000000020004" pitchFamily="2" charset="0"/>
              </a:rPr>
              <a:t>clear:both</a:t>
            </a:r>
            <a:r>
              <a:rPr lang="es-AR" sz="2000" dirty="0" smtClean="0">
                <a:solidFill>
                  <a:schemeClr val="accent2"/>
                </a:solidFill>
                <a:latin typeface="Montserrat" panose="02000505000000020004" pitchFamily="2" charset="0"/>
              </a:rPr>
              <a:t>;. </a:t>
            </a: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Agregando </a:t>
            </a:r>
            <a:r>
              <a:rPr lang="es-AR" sz="2000" dirty="0" smtClean="0">
                <a:solidFill>
                  <a:schemeClr val="accent2"/>
                </a:solidFill>
                <a:latin typeface="Montserrat" panose="02000505000000020004" pitchFamily="2" charset="0"/>
              </a:rPr>
              <a:t>&lt;div </a:t>
            </a:r>
            <a:r>
              <a:rPr lang="es-AR" sz="2000" dirty="0" err="1" smtClean="0">
                <a:solidFill>
                  <a:schemeClr val="accent2"/>
                </a:solidFill>
                <a:latin typeface="Montserrat" panose="02000505000000020004" pitchFamily="2" charset="0"/>
              </a:rPr>
              <a:t>class</a:t>
            </a:r>
            <a:r>
              <a:rPr lang="es-AR" sz="2000" dirty="0" smtClean="0">
                <a:solidFill>
                  <a:schemeClr val="accent2"/>
                </a:solidFill>
                <a:latin typeface="Montserrat" panose="02000505000000020004" pitchFamily="2" charset="0"/>
              </a:rPr>
              <a:t>=“</a:t>
            </a:r>
            <a:r>
              <a:rPr lang="es-AR" sz="2000" dirty="0" err="1" smtClean="0">
                <a:solidFill>
                  <a:schemeClr val="accent2"/>
                </a:solidFill>
                <a:latin typeface="Montserrat" panose="02000505000000020004" pitchFamily="2" charset="0"/>
              </a:rPr>
              <a:t>clear</a:t>
            </a:r>
            <a:r>
              <a:rPr lang="es-AR" sz="2000" dirty="0" smtClean="0">
                <a:solidFill>
                  <a:schemeClr val="accent2"/>
                </a:solidFill>
                <a:latin typeface="Montserrat" panose="02000505000000020004" pitchFamily="2" charset="0"/>
              </a:rPr>
              <a:t>”&gt;&lt;/div&gt; </a:t>
            </a: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antes de cerrar el padre.</a:t>
            </a:r>
          </a:p>
          <a:p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Agregando al padre la propiedad </a:t>
            </a:r>
            <a:r>
              <a:rPr lang="es-AR" sz="2000" dirty="0" err="1" smtClean="0">
                <a:solidFill>
                  <a:schemeClr val="accent2"/>
                </a:solidFill>
                <a:latin typeface="Montserrat" panose="02000505000000020004" pitchFamily="2" charset="0"/>
              </a:rPr>
              <a:t>overflow:hidden</a:t>
            </a:r>
            <a:r>
              <a:rPr lang="es-AR" sz="2000" dirty="0" smtClean="0">
                <a:solidFill>
                  <a:schemeClr val="accent2"/>
                </a:solidFill>
                <a:latin typeface="Montserrat" panose="02000505000000020004" pitchFamily="2" charset="0"/>
              </a:rPr>
              <a:t>;</a:t>
            </a:r>
          </a:p>
          <a:p>
            <a:pPr marL="0" indent="0">
              <a:buNone/>
            </a:pPr>
            <a:endParaRPr lang="es-AR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s-AR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9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10853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&lt;Links de </a:t>
            </a:r>
            <a:r>
              <a:rPr lang="es-AR" dirty="0" err="1" smtClean="0">
                <a:solidFill>
                  <a:srgbClr val="00B0F0"/>
                </a:solidFill>
                <a:latin typeface="Montserrat" panose="02000505000000020004" pitchFamily="2" charset="0"/>
              </a:rPr>
              <a:t>interes</a:t>
            </a:r>
            <a:r>
              <a:rPr lang="es-AR" dirty="0" smtClean="0">
                <a:solidFill>
                  <a:srgbClr val="00B0F0"/>
                </a:solidFill>
                <a:latin typeface="Montserrat" panose="02000505000000020004" pitchFamily="2" charset="0"/>
              </a:rPr>
              <a:t>&gt;</a:t>
            </a:r>
            <a:endParaRPr lang="es-AR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0842" y="1645896"/>
            <a:ext cx="10737683" cy="471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u="sng" dirty="0" smtClean="0">
                <a:solidFill>
                  <a:schemeClr val="bg1"/>
                </a:solidFill>
                <a:latin typeface="Montserrat" panose="02000505000000020004" pitchFamily="2" charset="0"/>
              </a:rPr>
              <a:t>Bootstrap</a:t>
            </a:r>
            <a:endParaRPr lang="es-AR" sz="2000" u="sng" dirty="0" smtClean="0">
              <a:solidFill>
                <a:schemeClr val="bg1"/>
              </a:solidFill>
              <a:latin typeface="Montserrat" panose="02000505000000020004" pitchFamily="2" charset="0"/>
              <a:hlinkClick r:id="rId2"/>
            </a:endParaRPr>
          </a:p>
          <a:p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https</a:t>
            </a:r>
            <a:r>
              <a:rPr lang="es-AR" sz="2000" dirty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://getbootstrap.com/docs/3.3</a:t>
            </a: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/</a:t>
            </a:r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Can i use</a:t>
            </a:r>
          </a:p>
          <a:p>
            <a:r>
              <a:rPr lang="es-AR" sz="2000" dirty="0">
                <a:hlinkClick r:id="rId3"/>
              </a:rPr>
              <a:t>http://</a:t>
            </a:r>
            <a:r>
              <a:rPr lang="es-AR" sz="2000" dirty="0" smtClean="0">
                <a:hlinkClick r:id="rId3"/>
              </a:rPr>
              <a:t>caniuse.com</a:t>
            </a:r>
            <a:endParaRPr lang="es-AR" sz="2000" dirty="0" smtClean="0"/>
          </a:p>
          <a:p>
            <a:endParaRPr lang="es-AR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Generador css3</a:t>
            </a:r>
          </a:p>
          <a:p>
            <a:r>
              <a:rPr lang="es-AR" sz="2000" dirty="0">
                <a:hlinkClick r:id="rId4"/>
              </a:rPr>
              <a:t>http://css3generator.com/</a:t>
            </a:r>
            <a:endParaRPr lang="es-AR" sz="2000" dirty="0"/>
          </a:p>
          <a:p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Css3 </a:t>
            </a:r>
            <a:r>
              <a:rPr lang="es-AR" sz="2000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Maker</a:t>
            </a:r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sz="2000" dirty="0">
                <a:hlinkClick r:id="rId5"/>
              </a:rPr>
              <a:t>http://www.css3maker.com/</a:t>
            </a:r>
            <a:endParaRPr lang="es-AR" sz="2000" dirty="0"/>
          </a:p>
          <a:p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s-AR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9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337" y="1524000"/>
            <a:ext cx="11919284" cy="5197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AR" dirty="0">
                <a:latin typeface="Aharoni" panose="02010803020104030203" pitchFamily="2" charset="-79"/>
                <a:cs typeface="Aharoni" panose="02010803020104030203" pitchFamily="2" charset="-79"/>
              </a:rPr>
              <a:t>Tipografías en la </a:t>
            </a:r>
            <a:r>
              <a:rPr lang="es-AR" dirty="0" smtClean="0">
                <a:latin typeface="Aharoni" panose="02010803020104030203" pitchFamily="2" charset="-79"/>
                <a:cs typeface="Aharoni" panose="02010803020104030203" pitchFamily="2" charset="-79"/>
              </a:rPr>
              <a:t>web </a:t>
            </a:r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89" y="1825625"/>
            <a:ext cx="7928822" cy="4351338"/>
          </a:xfrm>
        </p:spPr>
      </p:pic>
    </p:spTree>
    <p:extLst>
      <p:ext uri="{BB962C8B-B14F-4D97-AF65-F5344CB8AC3E}">
        <p14:creationId xmlns:p14="http://schemas.microsoft.com/office/powerpoint/2010/main" val="249072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337" y="1524000"/>
            <a:ext cx="11919284" cy="5197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Aharoni" panose="02010803020104030203" pitchFamily="2" charset="-79"/>
                <a:cs typeface="Aharoni" panose="02010803020104030203" pitchFamily="2" charset="-79"/>
              </a:rPr>
              <a:t>Utilidades</a:t>
            </a:r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>
                <a:hlinkClick r:id="rId3"/>
              </a:rPr>
              <a:t>http://www.fontsquirrel.com/tools/webfont-generator</a:t>
            </a:r>
            <a:endParaRPr lang="es-AR" dirty="0"/>
          </a:p>
          <a:p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9875"/>
          <a:stretch/>
        </p:blipFill>
        <p:spPr>
          <a:xfrm>
            <a:off x="932468" y="2421361"/>
            <a:ext cx="7551176" cy="38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AR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140" y="365125"/>
            <a:ext cx="906087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Iconos</a:t>
            </a:r>
            <a:r>
              <a:rPr lang="es-AR" dirty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AR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AR" dirty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AR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AR" sz="2800" dirty="0">
                <a:hlinkClick r:id="rId3"/>
              </a:rPr>
              <a:t>http://fontawesome.io/icons</a:t>
            </a:r>
            <a:r>
              <a:rPr lang="es-AR" sz="2800" dirty="0">
                <a:hlinkClick r:id="rId3"/>
              </a:rPr>
              <a:t>/</a:t>
            </a:r>
            <a:endParaRPr lang="es-AR" sz="2800" dirty="0"/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66" y="2101587"/>
            <a:ext cx="8341897" cy="43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7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AR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218" y="665019"/>
            <a:ext cx="90608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Cursos online</a:t>
            </a: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AR" sz="2800" dirty="0">
                <a:hlinkClick r:id="rId3"/>
              </a:rPr>
              <a:t>https://</a:t>
            </a:r>
            <a:r>
              <a:rPr lang="es-AR" sz="2800" dirty="0">
                <a:hlinkClick r:id="rId3"/>
              </a:rPr>
              <a:t>www.codecademy.com/es/tracks/web</a:t>
            </a:r>
            <a:r>
              <a:rPr lang="es-AR" sz="2800" dirty="0">
                <a:hlinkClick r:id="rId4"/>
              </a:rPr>
              <a:t>/</a:t>
            </a:r>
            <a:endParaRPr lang="es-AR" sz="2800" dirty="0"/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AR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3" y="2247570"/>
            <a:ext cx="7000323" cy="43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29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k-question-3-049ac6f2a4e25267fa670b61ee73410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48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1549" y="1200150"/>
            <a:ext cx="4534151" cy="103872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s-AR" dirty="0" smtClean="0">
                <a:latin typeface="Montserrat" panose="02000505000000020004" pitchFamily="2" charset="0"/>
              </a:rPr>
              <a:t>¿Preguntas?</a:t>
            </a:r>
            <a:endParaRPr lang="es-AR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9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3"/>
          <a:stretch/>
        </p:blipFill>
        <p:spPr>
          <a:xfrm>
            <a:off x="0" y="-76200"/>
            <a:ext cx="12240914" cy="69342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Rectangle 3"/>
          <p:cNvSpPr/>
          <p:nvPr/>
        </p:nvSpPr>
        <p:spPr>
          <a:xfrm>
            <a:off x="-48914" y="350521"/>
            <a:ext cx="5535314" cy="1553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TextBox 4"/>
          <p:cNvSpPr txBox="1"/>
          <p:nvPr/>
        </p:nvSpPr>
        <p:spPr>
          <a:xfrm>
            <a:off x="152934" y="350521"/>
            <a:ext cx="50064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800" dirty="0" smtClean="0">
                <a:solidFill>
                  <a:schemeClr val="accent4"/>
                </a:solidFill>
                <a:latin typeface="Montserrat" panose="02000505000000020004" pitchFamily="2" charset="0"/>
                <a:cs typeface="Segoe UI Light" panose="020B0502040204020203" pitchFamily="34" charset="0"/>
              </a:rPr>
              <a:t>¡Gracias!</a:t>
            </a:r>
            <a:endParaRPr lang="es-AR" sz="8800" dirty="0">
              <a:solidFill>
                <a:schemeClr val="accent4"/>
              </a:solidFill>
              <a:latin typeface="Montserrat" panose="0200050500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48914" y="3625598"/>
            <a:ext cx="7206952" cy="860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TextBox 6"/>
          <p:cNvSpPr txBox="1"/>
          <p:nvPr/>
        </p:nvSpPr>
        <p:spPr>
          <a:xfrm>
            <a:off x="152934" y="3390900"/>
            <a:ext cx="6785832" cy="93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AR" sz="3200" dirty="0" smtClean="0">
                <a:solidFill>
                  <a:schemeClr val="bg1"/>
                </a:solidFill>
                <a:latin typeface="Montserrat" panose="02000505000000020004" pitchFamily="2" charset="0"/>
                <a:cs typeface="Segoe UI Light" panose="020B0502040204020203" pitchFamily="34" charset="0"/>
              </a:rPr>
              <a:t>María Fernanda Rodriguez Arias</a:t>
            </a:r>
          </a:p>
        </p:txBody>
      </p:sp>
    </p:spTree>
    <p:extLst>
      <p:ext uri="{BB962C8B-B14F-4D97-AF65-F5344CB8AC3E}">
        <p14:creationId xmlns:p14="http://schemas.microsoft.com/office/powerpoint/2010/main" val="221894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308855"/>
            <a:ext cx="5323449" cy="13255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&lt;Etiquetas HTML&gt;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Son la representación del </a:t>
            </a:r>
            <a: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>elemento en el código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.</a:t>
            </a:r>
          </a:p>
          <a:p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Las etiquetas tienen un valor </a:t>
            </a:r>
            <a: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>semántico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y representación por defecto que varia dependiendo del navegador.</a:t>
            </a:r>
          </a:p>
          <a:p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Antes de comenzar se recomienda agregar una hoja de estilos </a:t>
            </a:r>
            <a: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>reset.css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donde logramos que todos los elementos tengan las mismas propiedades de márgenes,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paddings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etc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 en cada navegador.</a:t>
            </a:r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0" indent="0">
              <a:buNone/>
            </a:pP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Podemos tomar de base la de Meyer </a:t>
            </a: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http</a:t>
            </a:r>
            <a:r>
              <a:rPr lang="es-AR" sz="2000" dirty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://meyerweb.com/eric/tools/css/reset</a:t>
            </a:r>
            <a:r>
              <a:rPr lang="es-AR" sz="2000" dirty="0" smtClean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/</a:t>
            </a:r>
            <a:endParaRPr lang="es-AR" sz="2000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308855"/>
            <a:ext cx="9299064" cy="13255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</a:t>
            </a:r>
            <a:r>
              <a:rPr lang="es-AR" dirty="0">
                <a:solidFill>
                  <a:srgbClr val="FF0000"/>
                </a:solidFill>
                <a:latin typeface="Montserrat" panose="02000505000000020004" pitchFamily="2" charset="0"/>
              </a:rPr>
              <a:t>Compatibilidad </a:t>
            </a:r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ie8&gt;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/#</a:t>
            </a:r>
            <a:r>
              <a:rPr lang="en-US" dirty="0"/>
              <a:t>HTML5_Documents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mtClean="0">
                <a:hlinkClick r:id="rId2"/>
              </a:rPr>
              <a:t>https://code.google.com/p/html5shiv/</a:t>
            </a:r>
            <a:endParaRPr lang="es-AR" smtClean="0"/>
          </a:p>
          <a:p>
            <a:pPr marL="0" indent="0">
              <a:buFont typeface="Arial" panose="020B0604020202020204" pitchFamily="34" charset="0"/>
              <a:buNone/>
            </a:pPr>
            <a:endParaRPr lang="es-AR" smtClean="0"/>
          </a:p>
          <a:p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2652713"/>
            <a:ext cx="104298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308855"/>
            <a:ext cx="9299064" cy="13255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</a:t>
            </a:r>
            <a:r>
              <a:rPr lang="es-AR" dirty="0">
                <a:solidFill>
                  <a:srgbClr val="FF0000"/>
                </a:solidFill>
                <a:latin typeface="Montserrat" panose="02000505000000020004" pitchFamily="2" charset="0"/>
              </a:rPr>
              <a:t>Compatibilidad </a:t>
            </a:r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ie8&gt;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/#</a:t>
            </a:r>
            <a:r>
              <a:rPr lang="en-US" dirty="0"/>
              <a:t>HTML5_Documents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smtClean="0">
                <a:solidFill>
                  <a:schemeClr val="bg1"/>
                </a:solidFill>
              </a:rPr>
              <a:t>Agregar dentro de nuestro &lt;head&gt;&lt;/head&gt; el siguiente js.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AR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AR" smtClean="0">
              <a:solidFill>
                <a:schemeClr val="bg1"/>
              </a:solidFill>
              <a:hlinkClick r:id="rId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3600" smtClean="0">
                <a:solidFill>
                  <a:schemeClr val="bg1"/>
                </a:solidFill>
              </a:rPr>
              <a:t>Esto permite que nuestro ie8 reconozca las nuevas etiquetas como cajas y no nos rompa todo el maquetado al renderizar.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38200" y="2932031"/>
            <a:ext cx="6486236" cy="60016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&lt;!--[</a:t>
            </a:r>
            <a:r>
              <a:rPr kumimoji="0" lang="es-AR" altLang="es-AR" sz="11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if</a:t>
            </a: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 </a:t>
            </a:r>
            <a:r>
              <a:rPr kumimoji="0" lang="es-AR" altLang="es-AR" sz="11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lt</a:t>
            </a: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 IE 9]&gt;</a:t>
            </a:r>
            <a:b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</a:b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	&lt;script </a:t>
            </a:r>
            <a:r>
              <a:rPr kumimoji="0" lang="es-AR" altLang="es-AR" sz="11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src</a:t>
            </a: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="</a:t>
            </a:r>
            <a:r>
              <a:rPr kumimoji="0" lang="es-AR" altLang="es-AR" sz="11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dist</a:t>
            </a: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/html5shiv.js"&gt;&lt;/script&gt;</a:t>
            </a:r>
            <a:b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</a:b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&lt;![</a:t>
            </a:r>
            <a:r>
              <a:rPr kumimoji="0" lang="es-AR" altLang="es-AR" sz="1100" b="0" i="0" u="none" strike="noStrike" cap="none" normalizeH="0" baseline="0" dirty="0" err="1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endif</a:t>
            </a: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rgbClr val="880000"/>
                </a:solidFill>
                <a:effectLst/>
                <a:latin typeface="Monaco"/>
              </a:rPr>
              <a:t>]--&gt;</a:t>
            </a: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3" y="308855"/>
            <a:ext cx="11728229" cy="1325563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</a:t>
            </a:r>
            <a:r>
              <a:rPr lang="es-AR" dirty="0">
                <a:solidFill>
                  <a:srgbClr val="FF0000"/>
                </a:solidFill>
                <a:latin typeface="Montserrat" panose="02000505000000020004" pitchFamily="2" charset="0"/>
              </a:rPr>
              <a:t>Cambios conceptuales y tecnológicos</a:t>
            </a:r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7504" y="18191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dirty="0" smtClean="0">
                <a:solidFill>
                  <a:schemeClr val="bg1"/>
                </a:solidFill>
              </a:rPr>
              <a:t>Semántica: </a:t>
            </a:r>
            <a:r>
              <a:rPr lang="es-AR" dirty="0" smtClean="0">
                <a:solidFill>
                  <a:schemeClr val="bg1"/>
                </a:solidFill>
              </a:rPr>
              <a:t>dar significado a los elementos y la estructura.</a:t>
            </a:r>
          </a:p>
          <a:p>
            <a:endParaRPr lang="es-AR" dirty="0" smtClean="0">
              <a:solidFill>
                <a:schemeClr val="bg1"/>
              </a:solidFill>
            </a:endParaRPr>
          </a:p>
          <a:p>
            <a:r>
              <a:rPr lang="es-AR" b="1" dirty="0" smtClean="0">
                <a:solidFill>
                  <a:schemeClr val="bg1"/>
                </a:solidFill>
              </a:rPr>
              <a:t>Cambio de paradigma en la maquetación de páginas web: </a:t>
            </a:r>
            <a:r>
              <a:rPr lang="es-AR" dirty="0" smtClean="0">
                <a:solidFill>
                  <a:schemeClr val="bg1"/>
                </a:solidFill>
              </a:rPr>
              <a:t>Estructura semántica + </a:t>
            </a:r>
            <a:r>
              <a:rPr lang="es-AR" dirty="0" err="1" smtClean="0">
                <a:solidFill>
                  <a:schemeClr val="bg1"/>
                </a:solidFill>
              </a:rPr>
              <a:t>ReponsiveWeb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 smtClean="0">
                <a:solidFill>
                  <a:schemeClr val="bg1"/>
                </a:solidFill>
              </a:rPr>
              <a:t>Design</a:t>
            </a:r>
            <a:r>
              <a:rPr lang="es-AR" dirty="0" smtClean="0">
                <a:solidFill>
                  <a:schemeClr val="bg1"/>
                </a:solidFill>
              </a:rPr>
              <a:t> (diseño adaptable o sensible).</a:t>
            </a:r>
          </a:p>
          <a:p>
            <a:endParaRPr lang="es-A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Permiten indicar </a:t>
            </a:r>
            <a:r>
              <a:rPr lang="es-AR" dirty="0" smtClean="0">
                <a:solidFill>
                  <a:schemeClr val="accent4"/>
                </a:solidFill>
                <a:latin typeface="Montserrat" panose="02000505000000020004" pitchFamily="2" charset="0"/>
              </a:rPr>
              <a:t>características de cada elemento 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o agregarles información adicional.</a:t>
            </a:r>
          </a:p>
          <a:p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Ejemplo: id,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class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style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type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</a:rPr>
              <a:t>, </a:t>
            </a:r>
            <a:r>
              <a:rPr lang="es-AR" dirty="0" err="1" smtClean="0">
                <a:solidFill>
                  <a:schemeClr val="bg1"/>
                </a:solidFill>
                <a:latin typeface="Montserrat" panose="02000505000000020004" pitchFamily="2" charset="0"/>
              </a:rPr>
              <a:t>etc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</a:rPr>
              <a:t>Lista completa: </a:t>
            </a:r>
            <a:r>
              <a:rPr lang="es-AR" dirty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http://</a:t>
            </a:r>
            <a:r>
              <a:rPr lang="es-AR" dirty="0" smtClean="0">
                <a:solidFill>
                  <a:schemeClr val="bg1"/>
                </a:solidFill>
                <a:latin typeface="Montserrat" panose="02000505000000020004" pitchFamily="2" charset="0"/>
                <a:hlinkClick r:id="rId2"/>
              </a:rPr>
              <a:t>www.w3.org/TR/html4/index/attributes.html</a:t>
            </a:r>
            <a:endParaRPr lang="es-AR" dirty="0" smtClean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s-AR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5154" y="308855"/>
            <a:ext cx="53234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rgbClr val="FF0000"/>
                </a:solidFill>
                <a:latin typeface="Montserrat" panose="02000505000000020004" pitchFamily="2" charset="0"/>
              </a:rPr>
              <a:t>&lt;Atributos HTML&gt;</a:t>
            </a:r>
            <a:endParaRPr lang="es-AR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5593</TotalTime>
  <Words>1453</Words>
  <Application>Microsoft Office PowerPoint</Application>
  <PresentationFormat>Widescreen</PresentationFormat>
  <Paragraphs>319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Montserrat</vt:lpstr>
      <vt:lpstr>Calibri Light</vt:lpstr>
      <vt:lpstr>Aharoni</vt:lpstr>
      <vt:lpstr>Calibri</vt:lpstr>
      <vt:lpstr>Segoe UI Light</vt:lpstr>
      <vt:lpstr>Wingdings</vt:lpstr>
      <vt:lpstr>Monaco</vt:lpstr>
      <vt:lpstr>Arial</vt:lpstr>
      <vt:lpstr>Courier New</vt:lpstr>
      <vt:lpstr>Office Theme</vt:lpstr>
      <vt:lpstr>Principios básicos de maquetado html y css  (Cómo no morir en el intento de flotar divs!) </vt:lpstr>
      <vt:lpstr>&lt;Temas principales de la charla&gt;</vt:lpstr>
      <vt:lpstr>&lt;Etiquetas básicas&gt;</vt:lpstr>
      <vt:lpstr>&lt;Estructura HTML 5&gt;</vt:lpstr>
      <vt:lpstr>&lt;Etiquetas HTML&gt;</vt:lpstr>
      <vt:lpstr>&lt;Compatibilidad ie8&gt;</vt:lpstr>
      <vt:lpstr>&lt;Compatibilidad ie8&gt;</vt:lpstr>
      <vt:lpstr>&lt;Cambios conceptuales y tecnológicos&gt;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Elementos inline y block</vt:lpstr>
      <vt:lpstr>PowerPoint Presentation</vt:lpstr>
      <vt:lpstr>PowerPoint Presentation</vt:lpstr>
      <vt:lpstr>PowerPoint Presentation</vt:lpstr>
      <vt:lpstr>PowerPoint Presentation</vt:lpstr>
      <vt:lpstr>Modelo de caja</vt:lpstr>
      <vt:lpstr>PowerPoint Presentation</vt:lpstr>
      <vt:lpstr>&lt;Etiquetas Nuevas HTML5&gt;</vt:lpstr>
      <vt:lpstr>PowerPoint Presentation</vt:lpstr>
      <vt:lpstr>PowerPoint Presentation</vt:lpstr>
      <vt:lpstr>Etiquetas nuevas - Diferencia</vt:lpstr>
      <vt:lpstr>Hojas de estilo y herencia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Tipografías en la web </vt:lpstr>
      <vt:lpstr>Utilidades</vt:lpstr>
      <vt:lpstr> </vt:lpstr>
      <vt:lpstr> </vt:lpstr>
      <vt:lpstr>¿Preguntas?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Principios básicos de maquetado html y css</dc:title>
  <dc:creator>María Fernanda Rodriguez</dc:creator>
  <cp:lastModifiedBy>María Fernanda Rodriguez</cp:lastModifiedBy>
  <cp:revision>97</cp:revision>
  <dcterms:created xsi:type="dcterms:W3CDTF">2014-05-26T19:11:53Z</dcterms:created>
  <dcterms:modified xsi:type="dcterms:W3CDTF">2018-01-03T19:09:29Z</dcterms:modified>
</cp:coreProperties>
</file>